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8" r:id="rId1"/>
    <p:sldMasterId id="2147484155" r:id="rId2"/>
  </p:sldMasterIdLst>
  <p:notesMasterIdLst>
    <p:notesMasterId r:id="rId22"/>
  </p:notesMasterIdLst>
  <p:sldIdLst>
    <p:sldId id="272" r:id="rId3"/>
    <p:sldId id="263" r:id="rId4"/>
    <p:sldId id="267" r:id="rId5"/>
    <p:sldId id="274" r:id="rId6"/>
    <p:sldId id="275" r:id="rId7"/>
    <p:sldId id="271" r:id="rId8"/>
    <p:sldId id="276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787F4-D76D-4997-A13B-D5F9DBB458A2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2D94D-96AB-4456-8C25-96AB7BF6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7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D94D-96AB-4456-8C25-96AB7BF678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8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*Explain that it’s important for</a:t>
            </a:r>
            <a:r>
              <a:rPr lang="en-US" baseline="0" dirty="0"/>
              <a:t> us to keep track of personal days off and modified duty days – update risk management if employee did not go to work. </a:t>
            </a:r>
          </a:p>
          <a:p>
            <a:r>
              <a:rPr lang="en-US" baseline="0" dirty="0"/>
              <a:t>*let them know we value all employees. Want to help them get better and back to work </a:t>
            </a:r>
          </a:p>
          <a:p>
            <a:r>
              <a:rPr lang="en-US" baseline="0" dirty="0"/>
              <a:t>*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employees work at another site, it is a valued added task for the other site. The employee’s help is not only needed but appreciated. The District values our employees.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D94D-96AB-4456-8C25-96AB7BF678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2D94D-96AB-4456-8C25-96AB7BF678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2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546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51913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399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17041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897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0702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9152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217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824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7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2709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47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35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76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56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167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763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394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657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70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32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65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C6B4A9-1611-4792-9094-5F34BCA07E0B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274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94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9614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554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3133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3/11/2024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4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3/11/2024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32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  <p:sldLayoutId id="2147484168" r:id="rId13"/>
    <p:sldLayoutId id="2147484169" r:id="rId14"/>
    <p:sldLayoutId id="2147484170" r:id="rId15"/>
    <p:sldLayoutId id="21474841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a_felix@cjusd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Risk Management Workshop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5182" y="4050836"/>
            <a:ext cx="7766936" cy="1096899"/>
          </a:xfrm>
        </p:spPr>
        <p:txBody>
          <a:bodyPr/>
          <a:lstStyle/>
          <a:p>
            <a:r>
              <a:rPr lang="en-US" sz="2400" dirty="0"/>
              <a:t>CJUSD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126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CCB2C-9DAE-42C1-B6D4-68B00B0ED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225" y="2605849"/>
            <a:ext cx="7766936" cy="1646302"/>
          </a:xfrm>
        </p:spPr>
        <p:txBody>
          <a:bodyPr/>
          <a:lstStyle/>
          <a:p>
            <a:r>
              <a:rPr lang="en-US" sz="8000" dirty="0"/>
              <a:t>Liability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Forms &amp; Processes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7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E0BC-2961-4384-88D0-67BF6639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73" y="238059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Who Should You Call?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61F82-4425-4D4D-920E-AAD67A23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55" y="850046"/>
            <a:ext cx="8596668" cy="556852"/>
          </a:xfrm>
        </p:spPr>
        <p:txBody>
          <a:bodyPr/>
          <a:lstStyle/>
          <a:p>
            <a:r>
              <a:rPr lang="en-US" dirty="0"/>
              <a:t>Liability Claims are Alpha Split by between the Risk Specialists by Site Name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EE81E892-D911-4AB0-86FD-9D530AD61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27729"/>
              </p:ext>
            </p:extLst>
          </p:nvPr>
        </p:nvGraphicFramePr>
        <p:xfrm>
          <a:off x="2378879" y="1406898"/>
          <a:ext cx="5047488" cy="5046134"/>
        </p:xfrm>
        <a:graphic>
          <a:graphicData uri="http://schemas.openxmlformats.org/drawingml/2006/table">
            <a:tbl>
              <a:tblPr/>
              <a:tblGrid>
                <a:gridCol w="2575258">
                  <a:extLst>
                    <a:ext uri="{9D8B030D-6E8A-4147-A177-3AD203B41FA5}">
                      <a16:colId xmlns:a16="http://schemas.microsoft.com/office/drawing/2014/main" val="2346305780"/>
                    </a:ext>
                  </a:extLst>
                </a:gridCol>
                <a:gridCol w="2472230">
                  <a:extLst>
                    <a:ext uri="{9D8B030D-6E8A-4147-A177-3AD203B41FA5}">
                      <a16:colId xmlns:a16="http://schemas.microsoft.com/office/drawing/2014/main" val="1945390470"/>
                    </a:ext>
                  </a:extLst>
                </a:gridCol>
              </a:tblGrid>
              <a:tr h="4255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(TBD) Sites (A-L)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Jessica's Sites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(M-Z)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070550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Alice Birney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M&amp;O/Warehouse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56150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Bloomington High School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McKinley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19731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Colton High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PPS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01604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Colton Middle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Reche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Canyon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258356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Cooley Ranch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Rogers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396858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Crestmore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Ruth O. Harris Middle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398427"/>
                  </a:ext>
                </a:extLst>
              </a:tr>
              <a:tr h="248777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D'Arcy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Salvador Child Development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58146"/>
                  </a:ext>
                </a:extLst>
              </a:tr>
              <a:tr h="225344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District Office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Slover Mountain High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61470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Terrace Elementary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Smith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60149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Terrace High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Sycamore Hills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646356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Grant Elementary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Terrace Hills Middle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997860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Grimes Elementary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Terrace View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70935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Hermosa Center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Transportation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312914"/>
                  </a:ext>
                </a:extLst>
              </a:tr>
              <a:tr h="27164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Joe Baca Middle School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Washington High School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316676"/>
                  </a:ext>
                </a:extLst>
              </a:tr>
              <a:tr h="264714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Jurupa Vista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Wilson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127160"/>
                  </a:ext>
                </a:extLst>
              </a:tr>
              <a:tr h="325158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Lewis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Zimmerman Elementary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73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Lincoln Elementary</a:t>
                      </a:r>
                    </a:p>
                  </a:txBody>
                  <a:tcPr marL="52610" marR="52610" marT="35073" marB="35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400" dirty="0">
                        <a:effectLst/>
                      </a:endParaRPr>
                    </a:p>
                  </a:txBody>
                  <a:tcPr marL="52610" marR="52610" marT="35073" marB="3507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96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2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DFFD-D57A-4792-B1BF-BAEDD627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93" y="374053"/>
            <a:ext cx="9046215" cy="6782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Report</a:t>
            </a:r>
            <a:r>
              <a:rPr lang="en-US" sz="3400" dirty="0"/>
              <a:t> of Non-Industrial Incident Form 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C9FF-1261-4917-89F5-76D0539F3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910" y="1609947"/>
            <a:ext cx="5011887" cy="4317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should I use this?</a:t>
            </a:r>
          </a:p>
          <a:p>
            <a:r>
              <a:rPr lang="en-US" sz="1600" dirty="0"/>
              <a:t>When any visitor, student or vendor gets injured on our sites.</a:t>
            </a:r>
          </a:p>
          <a:p>
            <a:pPr marL="0" indent="0">
              <a:buNone/>
            </a:pPr>
            <a:r>
              <a:rPr lang="en-US" b="1" dirty="0"/>
              <a:t>Who should fill it out?</a:t>
            </a:r>
          </a:p>
          <a:p>
            <a:r>
              <a:rPr lang="en-US" sz="1600" dirty="0"/>
              <a:t>CJUSD employee who is most knowledgeable of the incident or event. 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Steps in reporting and turning in form:</a:t>
            </a:r>
          </a:p>
          <a:p>
            <a:r>
              <a:rPr lang="en-US" sz="1600" dirty="0"/>
              <a:t>CJUSD employee to complete form</a:t>
            </a:r>
          </a:p>
          <a:p>
            <a:r>
              <a:rPr lang="en-US" sz="1600" dirty="0"/>
              <a:t>A copy of the completed form should be kept at site. This is an internal form and should not be distributed to any student, parent or visitor. </a:t>
            </a:r>
          </a:p>
          <a:p>
            <a:r>
              <a:rPr lang="en-US" sz="1600" dirty="0"/>
              <a:t>Turn original copy in to Risk Management via district mail or email to Risk Specialist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566DDA6-231E-4A5B-93F5-F334A1A2D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"/>
          <a:stretch/>
        </p:blipFill>
        <p:spPr>
          <a:xfrm>
            <a:off x="458393" y="1052340"/>
            <a:ext cx="4191545" cy="532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35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A5BB4-7E1B-41B0-BBE5-1228967A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35" y="326265"/>
            <a:ext cx="8994699" cy="8843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Illegal Entry and Damage Report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(D-107)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47F764-C0C1-4CCC-9E28-5FBE9F81B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446" y="1254039"/>
            <a:ext cx="5132818" cy="51696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/>
              <a:t>When should I use this?</a:t>
            </a:r>
          </a:p>
          <a:p>
            <a:r>
              <a:rPr lang="en-US" sz="1700" dirty="0"/>
              <a:t>When </a:t>
            </a:r>
            <a:r>
              <a:rPr lang="en-US" sz="1700" b="1" u="sng" dirty="0"/>
              <a:t>District owned</a:t>
            </a:r>
            <a:r>
              <a:rPr lang="en-US" sz="1700" b="1" dirty="0"/>
              <a:t> </a:t>
            </a:r>
            <a:r>
              <a:rPr lang="en-US" sz="1700" dirty="0"/>
              <a:t>equipment have been stolen or damaged. </a:t>
            </a:r>
          </a:p>
          <a:p>
            <a:pPr marL="0" indent="0">
              <a:buNone/>
            </a:pPr>
            <a:r>
              <a:rPr lang="en-US" sz="1900" b="1" dirty="0"/>
              <a:t>Who should fill it out?</a:t>
            </a:r>
          </a:p>
          <a:p>
            <a:r>
              <a:rPr lang="en-US" sz="1700" dirty="0"/>
              <a:t>CJUSD employee who is most knowledgeable of the incident or event. </a:t>
            </a:r>
          </a:p>
          <a:p>
            <a:pPr marL="0" indent="0">
              <a:buNone/>
            </a:pPr>
            <a:r>
              <a:rPr lang="en-US" sz="1900" b="1" dirty="0"/>
              <a:t>Steps in reporting and turning in form:</a:t>
            </a:r>
          </a:p>
          <a:p>
            <a:r>
              <a:rPr lang="en-US" sz="1700" dirty="0"/>
              <a:t>CJUSD employee to complete form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500" dirty="0"/>
              <a:t>Must list all stolen or damaged items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1500" dirty="0"/>
              <a:t>Work order needed? Should be placed by school site and work order number should be listed on form</a:t>
            </a:r>
          </a:p>
          <a:p>
            <a:pPr marL="341313" lvl="1" indent="-341313"/>
            <a:r>
              <a:rPr lang="en-US" sz="1700" dirty="0"/>
              <a:t>CJUSD employee to file a police report</a:t>
            </a:r>
          </a:p>
          <a:p>
            <a:pPr marL="736600" lvl="2" indent="-277813">
              <a:spcBef>
                <a:spcPts val="0"/>
              </a:spcBef>
            </a:pPr>
            <a:r>
              <a:rPr lang="en-US" sz="1500" dirty="0"/>
              <a:t>List police report number on form </a:t>
            </a:r>
          </a:p>
          <a:p>
            <a:pPr marL="285750" lvl="2" indent="-285750"/>
            <a:r>
              <a:rPr lang="en-US" sz="1700" dirty="0"/>
              <a:t>Copy of the completed form should be kept at site.</a:t>
            </a:r>
          </a:p>
          <a:p>
            <a:pPr marL="285750" lvl="2" indent="-285750"/>
            <a:r>
              <a:rPr lang="en-US" sz="1700" dirty="0"/>
              <a:t>Turn original copy in to Risk Management via district mail or email to Risk Specialist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806C1CD2-73C9-4740-B0E7-9E5DE0F5E0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2" r="4828"/>
          <a:stretch/>
        </p:blipFill>
        <p:spPr>
          <a:xfrm>
            <a:off x="432635" y="1254039"/>
            <a:ext cx="3954655" cy="50060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157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CD4E-C15B-429C-9704-5A747241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52" y="469755"/>
            <a:ext cx="9894626" cy="60233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Employee Vehicle Damage Reimbursement Claim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(D-136)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2580C-05FC-4665-BF86-A4D53D1FE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6203" y="1135863"/>
            <a:ext cx="5152763" cy="530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should I use this?</a:t>
            </a:r>
          </a:p>
          <a:p>
            <a:r>
              <a:rPr lang="en-US" sz="1600" dirty="0"/>
              <a:t>When a CJUSD employee’s personal vehicle is damaged on District property.</a:t>
            </a:r>
          </a:p>
          <a:p>
            <a:pPr marL="0" indent="0">
              <a:buNone/>
            </a:pPr>
            <a:r>
              <a:rPr lang="en-US" b="1" dirty="0"/>
              <a:t>Who should fill it out?</a:t>
            </a:r>
          </a:p>
          <a:p>
            <a:r>
              <a:rPr lang="en-US" sz="1600" dirty="0"/>
              <a:t>The CJUSD employee whose personal car was damaged. </a:t>
            </a:r>
          </a:p>
          <a:p>
            <a:pPr marL="0" indent="0">
              <a:buNone/>
            </a:pPr>
            <a:r>
              <a:rPr lang="en-US" b="1" dirty="0"/>
              <a:t>Steps in reporting and turning in form:</a:t>
            </a:r>
          </a:p>
          <a:p>
            <a:r>
              <a:rPr lang="en-US" sz="1600" dirty="0"/>
              <a:t>Employee must obtain a police report and two estimates for repair</a:t>
            </a:r>
          </a:p>
          <a:p>
            <a:r>
              <a:rPr lang="en-US" sz="1600" dirty="0"/>
              <a:t>Employee to complete form 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Must list police report number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Must be signed by Supervisor</a:t>
            </a:r>
          </a:p>
          <a:p>
            <a:pPr marL="341313" lvl="1" indent="-341313"/>
            <a:r>
              <a:rPr lang="en-US" dirty="0"/>
              <a:t>Turn in to Risk Management with two estimates and police report</a:t>
            </a:r>
          </a:p>
          <a:p>
            <a:pPr marL="341313" lvl="1" indent="-341313"/>
            <a:r>
              <a:rPr lang="en-US" dirty="0"/>
              <a:t>Will be submitted to Board for approval and</a:t>
            </a:r>
            <a:r>
              <a:rPr lang="en-US" b="1" dirty="0">
                <a:solidFill>
                  <a:srgbClr val="FF0000"/>
                </a:solidFill>
              </a:rPr>
              <a:t> maximum </a:t>
            </a:r>
            <a:r>
              <a:rPr lang="en-US" dirty="0"/>
              <a:t>reimbursement of </a:t>
            </a:r>
            <a:r>
              <a:rPr lang="en-US" b="1" dirty="0">
                <a:solidFill>
                  <a:srgbClr val="FF0000"/>
                </a:solidFill>
              </a:rPr>
              <a:t>$100.00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Content Placeholder 4" descr="D-136 Employee Vehicle Damage Reimbursement Claim [Compatibility Mode] - Word">
            <a:extLst>
              <a:ext uri="{FF2B5EF4-FFF2-40B4-BE49-F238E27FC236}">
                <a16:creationId xmlns:a16="http://schemas.microsoft.com/office/drawing/2014/main" id="{7B5323B4-F97C-4807-85EB-9F9D9EA00E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3" t="17336" r="30687" b="4397"/>
          <a:stretch/>
        </p:blipFill>
        <p:spPr>
          <a:xfrm>
            <a:off x="451665" y="1264986"/>
            <a:ext cx="3895599" cy="50499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254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4104-A05B-4424-911F-25098BAB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322" y="272955"/>
            <a:ext cx="8596668" cy="727881"/>
          </a:xfrm>
        </p:spPr>
        <p:txBody>
          <a:bodyPr/>
          <a:lstStyle/>
          <a:p>
            <a:pPr algn="ctr"/>
            <a:r>
              <a:rPr lang="en-US" dirty="0"/>
              <a:t>District Vehicle Accident Report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(D-20)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07234-7248-453D-91E9-13D0B5F32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43656" y="1156646"/>
            <a:ext cx="4973550" cy="5315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When should I use this?</a:t>
            </a:r>
          </a:p>
          <a:p>
            <a:r>
              <a:rPr lang="en-US" sz="1200" dirty="0"/>
              <a:t>When any auto collisions involving a </a:t>
            </a:r>
            <a:r>
              <a:rPr lang="en-US" sz="1200" u="sng" dirty="0"/>
              <a:t>District vehicle</a:t>
            </a:r>
            <a:r>
              <a:rPr lang="en-US" sz="1200" dirty="0"/>
              <a:t> occur. </a:t>
            </a:r>
          </a:p>
          <a:p>
            <a:pPr marL="0" indent="0">
              <a:buNone/>
            </a:pPr>
            <a:r>
              <a:rPr lang="en-US" sz="1400" b="1" dirty="0"/>
              <a:t>Who should fill it out?</a:t>
            </a:r>
          </a:p>
          <a:p>
            <a:r>
              <a:rPr lang="en-US" sz="1200" dirty="0"/>
              <a:t>CJUSD employee that was driving the District vehicle involved in the accident.</a:t>
            </a:r>
          </a:p>
          <a:p>
            <a:pPr marL="0" indent="0">
              <a:buNone/>
            </a:pPr>
            <a:r>
              <a:rPr lang="en-US" sz="1400" b="1" dirty="0"/>
              <a:t>Steps in reporting and turning in form:</a:t>
            </a:r>
          </a:p>
          <a:p>
            <a:r>
              <a:rPr lang="en-US" sz="1200" dirty="0"/>
              <a:t>All District vehicles should have an Auto Accident Kit to reference</a:t>
            </a:r>
          </a:p>
          <a:p>
            <a:r>
              <a:rPr lang="en-US" sz="1200" dirty="0"/>
              <a:t>Employee is to take pictures and gather other party’s personal information 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Name, address, phone number, proof of insurance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Year, make, model of vehicle</a:t>
            </a:r>
          </a:p>
          <a:p>
            <a:pPr marL="285750" lvl="1"/>
            <a:r>
              <a:rPr lang="en-US" sz="1200" dirty="0"/>
              <a:t>Employee </a:t>
            </a:r>
            <a:r>
              <a:rPr lang="en-US" sz="1200" b="1" u="sng" dirty="0">
                <a:solidFill>
                  <a:srgbClr val="FF0000"/>
                </a:solidFill>
              </a:rPr>
              <a:t>must</a:t>
            </a:r>
            <a:r>
              <a:rPr lang="en-US" sz="1200" dirty="0"/>
              <a:t> file a police report  </a:t>
            </a:r>
          </a:p>
          <a:p>
            <a:pPr marL="285750" lvl="1"/>
            <a:r>
              <a:rPr lang="en-US" sz="1200" dirty="0"/>
              <a:t>Employee should advise other party to contact Risk Management in order to file a claim</a:t>
            </a:r>
          </a:p>
          <a:p>
            <a:pPr marL="285750" lvl="1"/>
            <a:r>
              <a:rPr lang="en-US" sz="1200" dirty="0"/>
              <a:t>Employee to complete form</a:t>
            </a:r>
          </a:p>
          <a:p>
            <a:pPr marL="736600" lvl="2" indent="-273050">
              <a:lnSpc>
                <a:spcPct val="110000"/>
              </a:lnSpc>
              <a:spcBef>
                <a:spcPts val="0"/>
              </a:spcBef>
            </a:pPr>
            <a:r>
              <a:rPr lang="en-US" sz="1100" dirty="0"/>
              <a:t>Supervisor signature is required prior to turning in</a:t>
            </a:r>
          </a:p>
          <a:p>
            <a:pPr marL="171450" lvl="2" indent="-171450"/>
            <a:r>
              <a:rPr lang="en-US" sz="1200" dirty="0"/>
              <a:t>Turn in completed form and supporting documents to Risk Management via District mail or email to Risk Specialist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39" y="1156646"/>
            <a:ext cx="4095904" cy="52894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277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22A6-B20A-4AA0-A696-C92D2265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322" y="391236"/>
            <a:ext cx="8596668" cy="101448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Registration for Personal Property Used for Instructional Purposes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(D-8)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47C5DB-5BF7-4730-8487-E76C24D93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7794" y="1625906"/>
            <a:ext cx="4505991" cy="4796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should I use this?</a:t>
            </a:r>
          </a:p>
          <a:p>
            <a:r>
              <a:rPr lang="en-US" sz="1600" dirty="0"/>
              <a:t>When any personal items for professional use want to be held in classroom/at school site. </a:t>
            </a:r>
          </a:p>
          <a:p>
            <a:pPr marL="0" indent="0">
              <a:buNone/>
            </a:pPr>
            <a:r>
              <a:rPr lang="en-US" b="1" dirty="0"/>
              <a:t>Who should fill it out?</a:t>
            </a:r>
          </a:p>
          <a:p>
            <a:r>
              <a:rPr lang="en-US" sz="1600" dirty="0"/>
              <a:t>The employee making the request. </a:t>
            </a:r>
          </a:p>
          <a:p>
            <a:pPr marL="0" indent="0">
              <a:buNone/>
            </a:pPr>
            <a:r>
              <a:rPr lang="en-US" b="1" dirty="0"/>
              <a:t>Steps in reporting and turning in form:</a:t>
            </a:r>
          </a:p>
          <a:p>
            <a:r>
              <a:rPr lang="en-US" sz="1600" dirty="0"/>
              <a:t>Fill out form completely </a:t>
            </a:r>
          </a:p>
          <a:p>
            <a:r>
              <a:rPr lang="en-US" sz="1600" dirty="0"/>
              <a:t>Turn form in to Supervisor for </a:t>
            </a:r>
            <a:r>
              <a:rPr lang="en-US" sz="1600" u="sng" dirty="0"/>
              <a:t>approval</a:t>
            </a:r>
            <a:r>
              <a:rPr lang="en-US" sz="1600" dirty="0"/>
              <a:t> and </a:t>
            </a:r>
            <a:r>
              <a:rPr lang="en-US" sz="1600" u="sng" dirty="0"/>
              <a:t>housekeeping</a:t>
            </a:r>
            <a:r>
              <a:rPr lang="en-US" sz="1600" dirty="0"/>
              <a:t> </a:t>
            </a:r>
          </a:p>
          <a:p>
            <a:pPr lvl="1"/>
            <a:r>
              <a:rPr lang="en-US" sz="1400" dirty="0"/>
              <a:t>Up to site discretion</a:t>
            </a:r>
          </a:p>
          <a:p>
            <a:pPr lvl="1"/>
            <a:r>
              <a:rPr lang="en-US" sz="1400" dirty="0"/>
              <a:t>Stolen or damaged items are up to site to replace/reimburse </a:t>
            </a:r>
          </a:p>
          <a:p>
            <a:pPr lvl="1"/>
            <a:endParaRPr lang="en-US" dirty="0"/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5E04DA05-48FA-40E4-8679-D2EF6B1818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7" r="3236"/>
          <a:stretch/>
        </p:blipFill>
        <p:spPr>
          <a:xfrm>
            <a:off x="577207" y="1503485"/>
            <a:ext cx="4048702" cy="49632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1621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4878-25C6-46A0-AA69-662A9305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824"/>
          </a:xfrm>
        </p:spPr>
        <p:txBody>
          <a:bodyPr/>
          <a:lstStyle/>
          <a:p>
            <a:r>
              <a:rPr lang="en-US" dirty="0"/>
              <a:t>Student &amp; Employee Waiver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9D38C-600A-4B6A-9B30-34F82BCE0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7406" y="1717343"/>
            <a:ext cx="4574231" cy="4531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should I use this?</a:t>
            </a:r>
          </a:p>
          <a:p>
            <a:r>
              <a:rPr lang="en-US" sz="1600" dirty="0"/>
              <a:t>When a student or employee is voluntarily participating in any event. </a:t>
            </a:r>
          </a:p>
          <a:p>
            <a:pPr marL="0" indent="0">
              <a:buNone/>
            </a:pPr>
            <a:r>
              <a:rPr lang="en-US" b="1" dirty="0"/>
              <a:t>Who should fill it out?</a:t>
            </a:r>
          </a:p>
          <a:p>
            <a:r>
              <a:rPr lang="en-US" sz="1600" dirty="0"/>
              <a:t>The student or employee that is participating. </a:t>
            </a:r>
          </a:p>
          <a:p>
            <a:pPr marL="0" indent="0">
              <a:buNone/>
            </a:pPr>
            <a:r>
              <a:rPr lang="en-US" b="1" dirty="0"/>
              <a:t>Steps in reporting and turning in form:</a:t>
            </a:r>
          </a:p>
          <a:p>
            <a:r>
              <a:rPr lang="en-US" sz="1600" dirty="0"/>
              <a:t>Fill out form completely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Students under 18 years of age will need a parent or guardian to sign and agree to waiver terms </a:t>
            </a:r>
          </a:p>
          <a:p>
            <a:pPr marL="285750" lvl="1"/>
            <a:r>
              <a:rPr lang="en-US" dirty="0"/>
              <a:t>Turn in to site or department for housekeeping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BDF2BC-D931-4680-B2B3-51D8FFE2F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57" y="1493894"/>
            <a:ext cx="3939055" cy="49779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3759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F5CD-7D86-4687-B185-36D72B97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2" y="1292338"/>
            <a:ext cx="8944337" cy="860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All Risk Forms Are Located On: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29E3E-C225-40B2-A6E5-F5BB318E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4765" y="2568600"/>
            <a:ext cx="3822815" cy="8604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CJUSD Intranet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4B961B-88F5-475D-BB5C-E0120DA1CE7A}"/>
              </a:ext>
            </a:extLst>
          </p:cNvPr>
          <p:cNvSpPr/>
          <p:nvPr/>
        </p:nvSpPr>
        <p:spPr>
          <a:xfrm>
            <a:off x="1291176" y="4010663"/>
            <a:ext cx="77299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Business Services Division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  <a:t> Risk and Benefits  Risk and Safety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  <a:t>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  <a:t> Workers Compensation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E83C3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01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B3CB-E5ED-439C-B786-9BDC94A5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53" y="2104472"/>
            <a:ext cx="5314032" cy="2649055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dirty="0"/>
              <a:t>Questions?</a:t>
            </a:r>
            <a:br>
              <a:rPr lang="en-US" sz="7200" dirty="0"/>
            </a:br>
            <a:r>
              <a:rPr lang="en-US" sz="7200" dirty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12789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Workers Compensation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7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        WHO SHOULD YOU CALL?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WC Claims –Alpha Split A-L </a:t>
            </a:r>
          </a:p>
          <a:p>
            <a:r>
              <a:rPr lang="en-US" dirty="0"/>
              <a:t>(by employee last name)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TBD</a:t>
            </a:r>
            <a:endParaRPr lang="en-US" sz="2400" dirty="0"/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Risk Management Specialist 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P:909-580-6614   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C:909-213-7571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WC Claims –Alpha Split M-Z</a:t>
            </a:r>
          </a:p>
          <a:p>
            <a:r>
              <a:rPr lang="en-US" dirty="0"/>
              <a:t>(by employee last name)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Jessica Jimenez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Risk Management Specialist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P:909-580-6612   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C:909-554-0223</a:t>
            </a:r>
            <a:endParaRPr lang="en-US" sz="2400" dirty="0"/>
          </a:p>
          <a:p>
            <a:pPr algn="ctr">
              <a:spcBef>
                <a:spcPts val="0"/>
              </a:spcBef>
            </a:pPr>
            <a:r>
              <a:rPr lang="en-US" sz="2400" u="sng" dirty="0">
                <a:solidFill>
                  <a:srgbClr val="0563C1"/>
                </a:solidFill>
                <a:latin typeface="Calibri" panose="020F0502020204030204" pitchFamily="34" charset="0"/>
                <a:hlinkClick r:id="rId3"/>
              </a:rPr>
              <a:t>jessica_jimenez@cjusd.net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 </a:t>
            </a:r>
            <a:endParaRPr lang="en-US" sz="2400" dirty="0"/>
          </a:p>
          <a:p>
            <a:pPr algn="ctr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4"/>
            <a:ext cx="8047566" cy="127846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Athens Administrators Team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888069"/>
            <a:ext cx="3854528" cy="4550831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Claims Supervisor</a:t>
            </a:r>
          </a:p>
          <a:p>
            <a:pPr algn="ctr"/>
            <a:r>
              <a:rPr lang="en-US" sz="1600" dirty="0"/>
              <a:t>(747)-222-8009</a:t>
            </a:r>
          </a:p>
          <a:p>
            <a:pPr algn="ctr"/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Cecilia Rodriguez</a:t>
            </a:r>
          </a:p>
          <a:p>
            <a:pPr algn="ctr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(1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point of contact)</a:t>
            </a:r>
          </a:p>
          <a:p>
            <a:pPr algn="ctr"/>
            <a:r>
              <a:rPr lang="en-US" sz="1600" dirty="0"/>
              <a:t>Senior Claims Examiner</a:t>
            </a:r>
          </a:p>
          <a:p>
            <a:pPr algn="ctr"/>
            <a:r>
              <a:rPr lang="en-US" sz="1600" dirty="0"/>
              <a:t>619) 400-1461</a:t>
            </a:r>
          </a:p>
          <a:p>
            <a:pPr algn="ctr"/>
            <a:endParaRPr lang="en-US" sz="1600" dirty="0"/>
          </a:p>
          <a:p>
            <a:pPr algn="ctr"/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Ericka Espinosa</a:t>
            </a:r>
          </a:p>
          <a:p>
            <a:pPr algn="ctr"/>
            <a:r>
              <a:rPr lang="en-US" sz="1600" dirty="0"/>
              <a:t>Assistant Claims Examiner</a:t>
            </a:r>
          </a:p>
          <a:p>
            <a:pPr algn="ctr"/>
            <a:r>
              <a:rPr lang="en-US" sz="1600" dirty="0"/>
              <a:t>619) 400-1470</a:t>
            </a:r>
          </a:p>
        </p:txBody>
      </p:sp>
      <p:pic>
        <p:nvPicPr>
          <p:cNvPr id="6" name="Picture 2" descr="Athens Administrators - Crunchbase Company Profile &amp; Funding">
            <a:extLst>
              <a:ext uri="{FF2B5EF4-FFF2-40B4-BE49-F238E27FC236}">
                <a16:creationId xmlns:a16="http://schemas.microsoft.com/office/drawing/2014/main" id="{77FE3094-41AA-4EBF-893C-82FB43C8E2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981" y="2206625"/>
            <a:ext cx="2619817" cy="261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1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to do When an Injury Occurs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77334" y="1452282"/>
            <a:ext cx="4184035" cy="5256424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Step 1 </a:t>
            </a:r>
            <a:r>
              <a:rPr lang="en-US" dirty="0"/>
              <a:t>- Call Company Nurse for ALL and ANY Employee injuries</a:t>
            </a:r>
          </a:p>
          <a:p>
            <a:endParaRPr lang="en-US" dirty="0"/>
          </a:p>
          <a:p>
            <a:r>
              <a:rPr lang="en-US" sz="2200" b="1" dirty="0"/>
              <a:t>Step 2 </a:t>
            </a:r>
            <a:r>
              <a:rPr lang="en-US" dirty="0"/>
              <a:t>- Seek Medical Treatment with 2 options!</a:t>
            </a:r>
          </a:p>
          <a:p>
            <a:pPr lvl="1"/>
            <a:r>
              <a:rPr lang="en-US" dirty="0"/>
              <a:t>Fox Occupational</a:t>
            </a:r>
          </a:p>
          <a:p>
            <a:pPr lvl="1"/>
            <a:r>
              <a:rPr lang="en-US" dirty="0"/>
              <a:t>Keystone Industrial Medicine </a:t>
            </a:r>
          </a:p>
          <a:p>
            <a:endParaRPr lang="en-US" dirty="0"/>
          </a:p>
          <a:p>
            <a:r>
              <a:rPr lang="en-US" sz="2200" b="1" dirty="0"/>
              <a:t>Step 3 </a:t>
            </a:r>
            <a:r>
              <a:rPr lang="en-US" dirty="0"/>
              <a:t>- Direct Employee to Risk Management to complete the necessary paperwork and discuss the injury process</a:t>
            </a:r>
          </a:p>
          <a:p>
            <a:endParaRPr lang="en-US" dirty="0"/>
          </a:p>
          <a:p>
            <a:r>
              <a:rPr lang="en-US" sz="2200" b="1" dirty="0"/>
              <a:t>Step 4 - </a:t>
            </a:r>
            <a:r>
              <a:rPr lang="en-US" dirty="0"/>
              <a:t>Complete a Supervisor Report for ALL injuries &amp; return to Risk Management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21F7C9-8FE1-4817-AC42-BDB5E5F005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4711" y="1692029"/>
            <a:ext cx="3431844" cy="455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5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Medical Status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9072" y="1757238"/>
            <a:ext cx="8596668" cy="465626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A medical status email will be sent to the employee’s department/site following every medical appointment</a:t>
            </a:r>
          </a:p>
          <a:p>
            <a:pPr marL="685800" lvl="1">
              <a:buFontTx/>
              <a:buChar char="-"/>
            </a:pPr>
            <a:r>
              <a:rPr lang="en-US" sz="2600" dirty="0"/>
              <a:t>Fully Duty</a:t>
            </a:r>
          </a:p>
          <a:p>
            <a:pPr marL="685800" lvl="1">
              <a:buFontTx/>
              <a:buChar char="-"/>
            </a:pPr>
            <a:r>
              <a:rPr lang="en-US" sz="2600" dirty="0"/>
              <a:t>Modified Duty</a:t>
            </a:r>
          </a:p>
          <a:p>
            <a:pPr marL="685800" lvl="1">
              <a:buFontTx/>
              <a:buChar char="-"/>
            </a:pPr>
            <a:r>
              <a:rPr lang="en-US" sz="2600" dirty="0"/>
              <a:t>Off of Work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800" dirty="0"/>
              <a:t>Site to determine who will enter missed time. </a:t>
            </a:r>
          </a:p>
          <a:p>
            <a:pPr marL="685800" lvl="1">
              <a:buFontTx/>
              <a:buChar char="-"/>
            </a:pPr>
            <a:r>
              <a:rPr lang="en-US" sz="2600" dirty="0"/>
              <a:t>Front Line – Drop Down: Workers Comp 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5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Full Duty, Modified Duty </a:t>
            </a:r>
            <a:br>
              <a:rPr lang="en-US" b="1" dirty="0"/>
            </a:br>
            <a:r>
              <a:rPr lang="en-US" b="1" dirty="0"/>
              <a:t>&amp; Industrial Accident Leave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2384955" cy="576262"/>
          </a:xfrm>
        </p:spPr>
        <p:txBody>
          <a:bodyPr/>
          <a:lstStyle/>
          <a:p>
            <a:r>
              <a:rPr lang="en-US" b="1" dirty="0"/>
              <a:t>Full Duty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2384955" cy="3304117"/>
          </a:xfrm>
        </p:spPr>
        <p:txBody>
          <a:bodyPr/>
          <a:lstStyle/>
          <a:p>
            <a:r>
              <a:rPr lang="en-US" dirty="0"/>
              <a:t>Employee is able to work to his full capacity per his job description without any need for medical restrictions.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81784" y="2160983"/>
            <a:ext cx="3446017" cy="576262"/>
          </a:xfrm>
        </p:spPr>
        <p:txBody>
          <a:bodyPr/>
          <a:lstStyle/>
          <a:p>
            <a:r>
              <a:rPr lang="en-US" b="1" dirty="0"/>
              <a:t>Modified Duty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60701" y="2737244"/>
            <a:ext cx="3467100" cy="36889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employee as been given work restrictions per their treating physician. The employee should be able to do a majority of their job or they can do a temporary alternative job, either within their department or another site. They are not required to be at 100% to return to work. </a:t>
            </a:r>
          </a:p>
          <a:p>
            <a:r>
              <a:rPr lang="en-US" dirty="0"/>
              <a:t>Allowed 60 working calendar days per injury. 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527801" y="2737243"/>
            <a:ext cx="3467100" cy="3304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employee has been deemed unable to work per their injury and taken off of work per their treating physician. </a:t>
            </a:r>
          </a:p>
          <a:p>
            <a:r>
              <a:rPr lang="en-US" dirty="0"/>
              <a:t>Allowed 60 working calendar days per injury. 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6506717" y="2160980"/>
            <a:ext cx="386918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Industrial Accident Leave</a:t>
            </a:r>
          </a:p>
        </p:txBody>
      </p:sp>
    </p:spTree>
    <p:extLst>
      <p:ext uri="{BB962C8B-B14F-4D97-AF65-F5344CB8AC3E}">
        <p14:creationId xmlns:p14="http://schemas.microsoft.com/office/powerpoint/2010/main" val="162468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5300" dirty="0"/>
              <a:t>Return to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Modified Duty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698355"/>
          </a:xfrm>
        </p:spPr>
        <p:txBody>
          <a:bodyPr/>
          <a:lstStyle/>
          <a:p>
            <a:r>
              <a:rPr lang="en-US" dirty="0"/>
              <a:t>The employee should be able to do a majority of their job, consistently working within their given work restrictions. It is the employees responsibility to self monitor in order to abide by these restrictions.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284217" cy="576262"/>
          </a:xfrm>
        </p:spPr>
        <p:txBody>
          <a:bodyPr/>
          <a:lstStyle/>
          <a:p>
            <a:r>
              <a:rPr lang="en-US" b="1" dirty="0"/>
              <a:t>Temporary Work Assignment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2698355"/>
          </a:xfrm>
        </p:spPr>
        <p:txBody>
          <a:bodyPr/>
          <a:lstStyle/>
          <a:p>
            <a:r>
              <a:rPr lang="en-US" dirty="0"/>
              <a:t>An employee can be assigned a temporary alternative job, either within their department or at another site. They are not required to be at 100% to return to work.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9254" y="4931330"/>
            <a:ext cx="85982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Time Tracking </a:t>
            </a:r>
            <a:r>
              <a:rPr lang="en-US" dirty="0"/>
              <a:t>is an important aspect during Modified Duty. The department/site should inform Risk Management when an employee elects to use a sick, personal day or vacation time at any time while utilizing their 60 days of Modified Duty. </a:t>
            </a:r>
          </a:p>
        </p:txBody>
      </p:sp>
    </p:spTree>
    <p:extLst>
      <p:ext uri="{BB962C8B-B14F-4D97-AF65-F5344CB8AC3E}">
        <p14:creationId xmlns:p14="http://schemas.microsoft.com/office/powerpoint/2010/main" val="24035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to Returning to Work!</a:t>
            </a:r>
          </a:p>
        </p:txBody>
      </p:sp>
      <p:sp>
        <p:nvSpPr>
          <p:cNvPr id="4" name="TextBox 3"/>
          <p:cNvSpPr txBox="1"/>
          <p:nvPr/>
        </p:nvSpPr>
        <p:spPr>
          <a:xfrm rot="1256624">
            <a:off x="411275" y="4482245"/>
            <a:ext cx="2644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 value to the Employee!</a:t>
            </a:r>
          </a:p>
        </p:txBody>
      </p:sp>
      <p:sp>
        <p:nvSpPr>
          <p:cNvPr id="5" name="TextBox 4"/>
          <p:cNvSpPr txBox="1"/>
          <p:nvPr/>
        </p:nvSpPr>
        <p:spPr>
          <a:xfrm rot="1021354">
            <a:off x="7294708" y="2024418"/>
            <a:ext cx="2593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 of Employee moral!</a:t>
            </a:r>
          </a:p>
        </p:txBody>
      </p:sp>
      <p:sp>
        <p:nvSpPr>
          <p:cNvPr id="7" name="TextBox 6"/>
          <p:cNvSpPr txBox="1"/>
          <p:nvPr/>
        </p:nvSpPr>
        <p:spPr>
          <a:xfrm rot="21036138">
            <a:off x="565209" y="1876608"/>
            <a:ext cx="2843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Promotes Healing!</a:t>
            </a:r>
          </a:p>
        </p:txBody>
      </p:sp>
      <p:sp>
        <p:nvSpPr>
          <p:cNvPr id="3" name="TextBox 2"/>
          <p:cNvSpPr txBox="1"/>
          <p:nvPr/>
        </p:nvSpPr>
        <p:spPr>
          <a:xfrm rot="21040643">
            <a:off x="7242340" y="4236024"/>
            <a:ext cx="29391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 work promotes wellness!</a:t>
            </a:r>
          </a:p>
        </p:txBody>
      </p:sp>
      <p:pic>
        <p:nvPicPr>
          <p:cNvPr id="2050" name="Picture 2" descr="Why Does Employee Engagement Matter? - ERIN">
            <a:extLst>
              <a:ext uri="{FF2B5EF4-FFF2-40B4-BE49-F238E27FC236}">
                <a16:creationId xmlns:a16="http://schemas.microsoft.com/office/drawing/2014/main" id="{C9949D6C-5494-43E4-BDBF-C6F9ACBD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629" y="2194586"/>
            <a:ext cx="4462017" cy="296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69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57288</TotalTime>
  <Words>1347</Words>
  <Application>Microsoft Office PowerPoint</Application>
  <PresentationFormat>Widescreen</PresentationFormat>
  <Paragraphs>189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1_Facet</vt:lpstr>
      <vt:lpstr>Risk Management Workshop</vt:lpstr>
      <vt:lpstr>Workers Compensation </vt:lpstr>
      <vt:lpstr>         WHO SHOULD YOU CALL?</vt:lpstr>
      <vt:lpstr>Athens Administrators Team </vt:lpstr>
      <vt:lpstr>What to do When an Injury Occurs</vt:lpstr>
      <vt:lpstr>Medical Status</vt:lpstr>
      <vt:lpstr>Full Duty, Modified Duty  &amp; Industrial Accident Leave</vt:lpstr>
      <vt:lpstr> Return to Work</vt:lpstr>
      <vt:lpstr>Benefits to Returning to Work!</vt:lpstr>
      <vt:lpstr>Liability  Forms &amp; Processes</vt:lpstr>
      <vt:lpstr>Who Should You Call?</vt:lpstr>
      <vt:lpstr>Report of Non-Industrial Incident Form (D-15)</vt:lpstr>
      <vt:lpstr>Illegal Entry and Damage Report (D-107)</vt:lpstr>
      <vt:lpstr>Employee Vehicle Damage Reimbursement Claim (D-136)</vt:lpstr>
      <vt:lpstr>District Vehicle Accident Report (D-20)</vt:lpstr>
      <vt:lpstr>Registration for Personal Property Used for Instructional Purposes (D-8)</vt:lpstr>
      <vt:lpstr>Student &amp; Employee Waiver</vt:lpstr>
      <vt:lpstr>All Risk Forms Are Located On:</vt:lpstr>
      <vt:lpstr>Questions? Comments?</vt:lpstr>
    </vt:vector>
  </TitlesOfParts>
  <Company>Colton Joint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Liability sheet process</dc:title>
  <dc:creator>OLIVAR BRIANA</dc:creator>
  <cp:lastModifiedBy>DELEON GIOVANNA</cp:lastModifiedBy>
  <cp:revision>206</cp:revision>
  <dcterms:created xsi:type="dcterms:W3CDTF">2018-05-30T18:35:52Z</dcterms:created>
  <dcterms:modified xsi:type="dcterms:W3CDTF">2024-03-11T20:16:08Z</dcterms:modified>
</cp:coreProperties>
</file>